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2.png>
</file>

<file path=ppt/media/image3.gif>
</file>

<file path=ppt/media/image4.pn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a92333eed6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a92333eed6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a92333eed6_0_10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a92333eed6_0_10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a92333eed6_0_1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a92333eed6_0_1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Relationship Id="rId4" Type="http://schemas.openxmlformats.org/officeDocument/2006/relationships/image" Target="../media/image9.png"/><Relationship Id="rId5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gif"/><Relationship Id="rId5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602725" y="592550"/>
            <a:ext cx="3852300" cy="8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Amazon </a:t>
            </a:r>
            <a:r>
              <a:rPr b="1" lang="it">
                <a:solidFill>
                  <a:srgbClr val="82C7A5"/>
                </a:solidFill>
              </a:rPr>
              <a:t>Leaf </a:t>
            </a:r>
            <a:endParaRPr b="1">
              <a:solidFill>
                <a:srgbClr val="82C7A5"/>
              </a:solidFill>
            </a:endParaRPr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945725" y="4276450"/>
            <a:ext cx="27630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Luca Sito 		0124/2612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Vittorio Picone 	</a:t>
            </a:r>
            <a:r>
              <a:rPr lang="it"/>
              <a:t>0124/2584</a:t>
            </a:r>
            <a:endParaRPr/>
          </a:p>
        </p:txBody>
      </p:sp>
      <p:pic>
        <p:nvPicPr>
          <p:cNvPr id="230" name="Google Shape;23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3575" y="445463"/>
            <a:ext cx="1039275" cy="1039275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11400000" dist="76200">
              <a:srgbClr val="000000">
                <a:alpha val="83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/>
        </p:nvSpPr>
        <p:spPr>
          <a:xfrm>
            <a:off x="157350" y="258225"/>
            <a:ext cx="18573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Problem</a:t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208900" y="692675"/>
            <a:ext cx="4937700" cy="45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rgbClr val="E8EAED"/>
                </a:solidFill>
              </a:rPr>
              <a:t>The aim is to help the multinational Amazon increase its environmental sustainability by reducing CO2 emissions</a:t>
            </a:r>
            <a:endParaRPr sz="2100">
              <a:solidFill>
                <a:srgbClr val="E8EAE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rgbClr val="E8EAED"/>
                </a:solidFill>
              </a:rPr>
              <a:t>The system will be structured to make choices automatically to improve sustainability during the selection phase of the courier responsible for delivering parcels</a:t>
            </a:r>
            <a:endParaRPr sz="2100">
              <a:solidFill>
                <a:srgbClr val="E8EAED"/>
              </a:solidFill>
            </a:endParaRPr>
          </a:p>
          <a:p>
            <a:pPr indent="0" lvl="0" marL="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rgbClr val="E8EAED"/>
                </a:solidFill>
              </a:rPr>
              <a:t>Without giving up the functionality of a normal application for managing sorting centers</a:t>
            </a:r>
            <a:endParaRPr sz="2100">
              <a:solidFill>
                <a:srgbClr val="E8EAE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7" name="Google Shape;23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8150" y="692675"/>
            <a:ext cx="3434100" cy="3434100"/>
          </a:xfrm>
          <a:prstGeom prst="flowChartAlternateProcess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66675" endA="0" endPos="31000" fadeDir="5400012" kx="0" rotWithShape="0" algn="bl" stA="35000" stPos="0" sy="-100000" ky="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/>
          <p:nvPr>
            <p:ph type="title"/>
          </p:nvPr>
        </p:nvSpPr>
        <p:spPr>
          <a:xfrm>
            <a:off x="1297500" y="393750"/>
            <a:ext cx="2183100" cy="5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Risoluzione</a:t>
            </a:r>
            <a:endParaRPr b="1"/>
          </a:p>
        </p:txBody>
      </p:sp>
      <p:sp>
        <p:nvSpPr>
          <p:cNvPr id="243" name="Google Shape;243;p19"/>
          <p:cNvSpPr txBox="1"/>
          <p:nvPr>
            <p:ph idx="1" type="body"/>
          </p:nvPr>
        </p:nvSpPr>
        <p:spPr>
          <a:xfrm>
            <a:off x="3291900" y="901038"/>
            <a:ext cx="4847700" cy="39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rgbClr val="E8EAED"/>
                </a:solidFill>
                <a:latin typeface="Arial"/>
                <a:ea typeface="Arial"/>
                <a:cs typeface="Arial"/>
                <a:sym typeface="Arial"/>
              </a:rPr>
              <a:t>The main effort will be that of selecting the courier, this will be characterized by a </a:t>
            </a:r>
            <a:r>
              <a:rPr lang="it" sz="2100">
                <a:solidFill>
                  <a:srgbClr val="82C7A5"/>
                </a:solidFill>
                <a:latin typeface="Arial"/>
                <a:ea typeface="Arial"/>
                <a:cs typeface="Arial"/>
                <a:sym typeface="Arial"/>
              </a:rPr>
              <a:t>sustainability index (KPI)</a:t>
            </a:r>
            <a:r>
              <a:rPr lang="it" sz="2100">
                <a:solidFill>
                  <a:srgbClr val="E8EAED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100">
              <a:solidFill>
                <a:srgbClr val="E8EAE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 sz="2100">
                <a:solidFill>
                  <a:srgbClr val="E8EAED"/>
                </a:solidFill>
                <a:latin typeface="Arial"/>
                <a:ea typeface="Arial"/>
                <a:cs typeface="Arial"/>
                <a:sym typeface="Arial"/>
              </a:rPr>
              <a:t>At the time of shipment, the system will provide a list of available couriers sorted by </a:t>
            </a:r>
            <a:r>
              <a:rPr lang="it" sz="2100">
                <a:solidFill>
                  <a:srgbClr val="82C7A5"/>
                </a:solidFill>
                <a:latin typeface="Arial"/>
                <a:ea typeface="Arial"/>
                <a:cs typeface="Arial"/>
                <a:sym typeface="Arial"/>
              </a:rPr>
              <a:t>KPI</a:t>
            </a:r>
            <a:r>
              <a:rPr lang="it" sz="2100">
                <a:solidFill>
                  <a:srgbClr val="E8EAED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100">
              <a:solidFill>
                <a:srgbClr val="E8EAE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38100" rtl="0" algn="l">
              <a:lnSpc>
                <a:spcPct val="128571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it" sz="2100">
                <a:solidFill>
                  <a:srgbClr val="E8EAED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lang="it" sz="2100">
                <a:solidFill>
                  <a:srgbClr val="82C7A5"/>
                </a:solidFill>
                <a:latin typeface="Arial"/>
                <a:ea typeface="Arial"/>
                <a:cs typeface="Arial"/>
                <a:sym typeface="Arial"/>
              </a:rPr>
              <a:t>KPI </a:t>
            </a:r>
            <a:r>
              <a:rPr lang="it" sz="2100">
                <a:solidFill>
                  <a:srgbClr val="E8EAED"/>
                </a:solidFill>
                <a:latin typeface="Arial"/>
                <a:ea typeface="Arial"/>
                <a:cs typeface="Arial"/>
                <a:sym typeface="Arial"/>
              </a:rPr>
              <a:t>will be calculated based on data entered by the company itself.</a:t>
            </a:r>
            <a:endParaRPr sz="2100">
              <a:solidFill>
                <a:srgbClr val="E8EAE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Google Shape;24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375" y="1520025"/>
            <a:ext cx="2678525" cy="267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type="title"/>
          </p:nvPr>
        </p:nvSpPr>
        <p:spPr>
          <a:xfrm>
            <a:off x="3136950" y="83125"/>
            <a:ext cx="28701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File Organization</a:t>
            </a:r>
            <a:endParaRPr/>
          </a:p>
        </p:txBody>
      </p:sp>
      <p:sp>
        <p:nvSpPr>
          <p:cNvPr id="250" name="Google Shape;250;p20"/>
          <p:cNvSpPr/>
          <p:nvPr/>
        </p:nvSpPr>
        <p:spPr>
          <a:xfrm>
            <a:off x="3802943" y="1450850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942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1" name="Google Shape;251;p20"/>
          <p:cNvSpPr/>
          <p:nvPr/>
        </p:nvSpPr>
        <p:spPr>
          <a:xfrm>
            <a:off x="5573240" y="2350551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82C7A5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Pages</a:t>
            </a:r>
            <a:endParaRPr b="1">
              <a:solidFill>
                <a:srgbClr val="FFFFFF"/>
              </a:solidFill>
            </a:endParaRPr>
          </a:p>
        </p:txBody>
      </p:sp>
      <p:cxnSp>
        <p:nvCxnSpPr>
          <p:cNvPr id="252" name="Google Shape;252;p20"/>
          <p:cNvCxnSpPr>
            <a:stCxn id="250" idx="2"/>
            <a:endCxn id="251" idx="0"/>
          </p:cNvCxnSpPr>
          <p:nvPr/>
        </p:nvCxnSpPr>
        <p:spPr>
          <a:xfrm flipH="1" rot="-5400000">
            <a:off x="5228543" y="1236800"/>
            <a:ext cx="457200" cy="1770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3" name="Google Shape;253;p20"/>
          <p:cNvSpPr/>
          <p:nvPr/>
        </p:nvSpPr>
        <p:spPr>
          <a:xfrm>
            <a:off x="3802943" y="1450850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82C7A5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Amazon Leaf</a:t>
            </a:r>
            <a:r>
              <a:rPr b="1" lang="i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(root)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54" name="Google Shape;254;p20"/>
          <p:cNvSpPr/>
          <p:nvPr/>
        </p:nvSpPr>
        <p:spPr>
          <a:xfrm>
            <a:off x="3821959" y="2350426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82C7A5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DB</a:t>
            </a:r>
            <a:endParaRPr b="1">
              <a:solidFill>
                <a:srgbClr val="FFFFFF"/>
              </a:solidFill>
            </a:endParaRPr>
          </a:p>
        </p:txBody>
      </p:sp>
      <p:cxnSp>
        <p:nvCxnSpPr>
          <p:cNvPr id="255" name="Google Shape;255;p20"/>
          <p:cNvCxnSpPr>
            <a:stCxn id="254" idx="0"/>
            <a:endCxn id="253" idx="2"/>
          </p:cNvCxnSpPr>
          <p:nvPr/>
        </p:nvCxnSpPr>
        <p:spPr>
          <a:xfrm flipH="1" rot="5400000">
            <a:off x="4352959" y="2112376"/>
            <a:ext cx="457200" cy="18900"/>
          </a:xfrm>
          <a:prstGeom prst="bentConnector3">
            <a:avLst>
              <a:gd fmla="val 49986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6" name="Google Shape;256;p20"/>
          <p:cNvSpPr/>
          <p:nvPr/>
        </p:nvSpPr>
        <p:spPr>
          <a:xfrm>
            <a:off x="7254140" y="3657476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82C7A5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Components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/>
          <p:nvPr/>
        </p:nvSpPr>
        <p:spPr>
          <a:xfrm>
            <a:off x="5573240" y="3657476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82C7A5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IMG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/>
          <p:nvPr/>
        </p:nvSpPr>
        <p:spPr>
          <a:xfrm>
            <a:off x="3892340" y="3657476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82C7A5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JS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59" name="Google Shape;259;p20"/>
          <p:cNvSpPr/>
          <p:nvPr/>
        </p:nvSpPr>
        <p:spPr>
          <a:xfrm>
            <a:off x="2211440" y="3657476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82C7A5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CSS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60" name="Google Shape;260;p20"/>
          <p:cNvSpPr/>
          <p:nvPr/>
        </p:nvSpPr>
        <p:spPr>
          <a:xfrm>
            <a:off x="2070672" y="2350551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82C7A5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Python</a:t>
            </a:r>
            <a:endParaRPr b="1">
              <a:solidFill>
                <a:srgbClr val="FFFFFF"/>
              </a:solidFill>
            </a:endParaRPr>
          </a:p>
        </p:txBody>
      </p:sp>
      <p:cxnSp>
        <p:nvCxnSpPr>
          <p:cNvPr id="261" name="Google Shape;261;p20"/>
          <p:cNvCxnSpPr>
            <a:stCxn id="251" idx="2"/>
            <a:endCxn id="259" idx="0"/>
          </p:cNvCxnSpPr>
          <p:nvPr/>
        </p:nvCxnSpPr>
        <p:spPr>
          <a:xfrm rot="5400000">
            <a:off x="4229240" y="1544301"/>
            <a:ext cx="864300" cy="3361800"/>
          </a:xfrm>
          <a:prstGeom prst="bentConnector3">
            <a:avLst>
              <a:gd fmla="val 5000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2" name="Google Shape;262;p20"/>
          <p:cNvCxnSpPr>
            <a:stCxn id="258" idx="0"/>
            <a:endCxn id="251" idx="2"/>
          </p:cNvCxnSpPr>
          <p:nvPr/>
        </p:nvCxnSpPr>
        <p:spPr>
          <a:xfrm rot="-5400000">
            <a:off x="5069690" y="2384876"/>
            <a:ext cx="864300" cy="1680900"/>
          </a:xfrm>
          <a:prstGeom prst="bentConnector3">
            <a:avLst>
              <a:gd fmla="val 5000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" name="Google Shape;263;p20"/>
          <p:cNvCxnSpPr>
            <a:stCxn id="256" idx="0"/>
            <a:endCxn id="251" idx="2"/>
          </p:cNvCxnSpPr>
          <p:nvPr/>
        </p:nvCxnSpPr>
        <p:spPr>
          <a:xfrm flipH="1" rot="5400000">
            <a:off x="6750590" y="2384876"/>
            <a:ext cx="864300" cy="1680900"/>
          </a:xfrm>
          <a:prstGeom prst="bentConnector3">
            <a:avLst>
              <a:gd fmla="val 5000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" name="Google Shape;264;p20"/>
          <p:cNvCxnSpPr>
            <a:stCxn id="257" idx="0"/>
            <a:endCxn id="251" idx="2"/>
          </p:cNvCxnSpPr>
          <p:nvPr/>
        </p:nvCxnSpPr>
        <p:spPr>
          <a:xfrm rot="-5400000">
            <a:off x="5910440" y="3225026"/>
            <a:ext cx="864300" cy="600"/>
          </a:xfrm>
          <a:prstGeom prst="bentConnector3">
            <a:avLst>
              <a:gd fmla="val 5000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5" name="Google Shape;265;p20"/>
          <p:cNvCxnSpPr>
            <a:stCxn id="260" idx="0"/>
            <a:endCxn id="253" idx="2"/>
          </p:cNvCxnSpPr>
          <p:nvPr/>
        </p:nvCxnSpPr>
        <p:spPr>
          <a:xfrm rot="-5400000">
            <a:off x="3477222" y="1255851"/>
            <a:ext cx="457200" cy="1732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1"/>
          <p:cNvSpPr txBox="1"/>
          <p:nvPr/>
        </p:nvSpPr>
        <p:spPr>
          <a:xfrm>
            <a:off x="1054475" y="208925"/>
            <a:ext cx="25548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Different Access Role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p21"/>
          <p:cNvSpPr txBox="1"/>
          <p:nvPr/>
        </p:nvSpPr>
        <p:spPr>
          <a:xfrm>
            <a:off x="1234513" y="1122075"/>
            <a:ext cx="20649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HUB Operator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2" name="Google Shape;272;p21"/>
          <p:cNvSpPr txBox="1"/>
          <p:nvPr/>
        </p:nvSpPr>
        <p:spPr>
          <a:xfrm>
            <a:off x="6283056" y="1164950"/>
            <a:ext cx="11880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Courier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3" name="Google Shape;273;p21"/>
          <p:cNvPicPr preferRelativeResize="0"/>
          <p:nvPr/>
        </p:nvPicPr>
        <p:blipFill rotWithShape="1">
          <a:blip r:embed="rId3">
            <a:alphaModFix/>
          </a:blip>
          <a:srcRect b="0" l="0" r="0" t="35022"/>
          <a:stretch/>
        </p:blipFill>
        <p:spPr>
          <a:xfrm>
            <a:off x="5153475" y="1904650"/>
            <a:ext cx="3447176" cy="22398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aptop Chromebook aperto" id="274" name="Google Shape;27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1988" y="1741800"/>
            <a:ext cx="4390126" cy="290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1"/>
          <p:cNvPicPr preferRelativeResize="0"/>
          <p:nvPr/>
        </p:nvPicPr>
        <p:blipFill rotWithShape="1">
          <a:blip r:embed="rId5">
            <a:alphaModFix/>
          </a:blip>
          <a:srcRect b="28724" l="0" r="0" t="0"/>
          <a:stretch/>
        </p:blipFill>
        <p:spPr>
          <a:xfrm>
            <a:off x="557300" y="1904650"/>
            <a:ext cx="3343276" cy="22398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aptop Chromebook aperto" id="276" name="Google Shape;27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888" y="1741800"/>
            <a:ext cx="4390126" cy="290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" name="Google Shape;281;p22"/>
          <p:cNvGrpSpPr/>
          <p:nvPr/>
        </p:nvGrpSpPr>
        <p:grpSpPr>
          <a:xfrm>
            <a:off x="3189198" y="198675"/>
            <a:ext cx="5735043" cy="4852036"/>
            <a:chOff x="3553042" y="1657806"/>
            <a:chExt cx="3461100" cy="2671532"/>
          </a:xfrm>
        </p:grpSpPr>
        <p:sp>
          <p:nvSpPr>
            <p:cNvPr id="282" name="Google Shape;282;p22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2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2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2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2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2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2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22"/>
          <p:cNvSpPr txBox="1"/>
          <p:nvPr>
            <p:ph type="title"/>
          </p:nvPr>
        </p:nvSpPr>
        <p:spPr>
          <a:xfrm>
            <a:off x="73200" y="1498575"/>
            <a:ext cx="30648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Main </a:t>
            </a:r>
            <a:r>
              <a:rPr lang="it"/>
              <a:t>Technologies</a:t>
            </a:r>
            <a:endParaRPr/>
          </a:p>
        </p:txBody>
      </p:sp>
      <p:sp>
        <p:nvSpPr>
          <p:cNvPr id="291" name="Google Shape;291;p22"/>
          <p:cNvSpPr txBox="1"/>
          <p:nvPr>
            <p:ph idx="1" type="body"/>
          </p:nvPr>
        </p:nvSpPr>
        <p:spPr>
          <a:xfrm>
            <a:off x="4299100" y="250175"/>
            <a:ext cx="3279000" cy="10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dk1"/>
                </a:solidFill>
              </a:rPr>
              <a:t>Bootstrap: </a:t>
            </a: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 provides several CSS classes and pre-made scripts in javascript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92" name="Google Shape;292;p22"/>
          <p:cNvSpPr txBox="1"/>
          <p:nvPr>
            <p:ph idx="1" type="body"/>
          </p:nvPr>
        </p:nvSpPr>
        <p:spPr>
          <a:xfrm>
            <a:off x="4341950" y="2571750"/>
            <a:ext cx="4479300" cy="3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it">
                <a:solidFill>
                  <a:schemeClr val="dk1"/>
                </a:solidFill>
              </a:rPr>
              <a:t>Flask: </a:t>
            </a:r>
            <a:r>
              <a:rPr lang="it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Python Flask is a lightweight and versatile web framework that simplifies the creation of web applications in Python. 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93" name="Google Shape;293;p22"/>
          <p:cNvSpPr txBox="1"/>
          <p:nvPr>
            <p:ph idx="1" type="body"/>
          </p:nvPr>
        </p:nvSpPr>
        <p:spPr>
          <a:xfrm>
            <a:off x="4299100" y="1271425"/>
            <a:ext cx="3064800" cy="4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it">
                <a:solidFill>
                  <a:schemeClr val="dk1"/>
                </a:solidFill>
              </a:rPr>
              <a:t>Jquery: </a:t>
            </a:r>
            <a:r>
              <a:rPr lang="it" sz="115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It makes things like HTML document traversal and manipulation, event handling and Ajax much simpler with an easy-to-use API that works across a multitude of browsers.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294" name="Google Shape;29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0625" y="250113"/>
            <a:ext cx="1021325" cy="102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6875" y="1371375"/>
            <a:ext cx="808800" cy="80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26887" y="2571750"/>
            <a:ext cx="808800" cy="80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